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9" d="100"/>
          <a:sy n="59" d="100"/>
        </p:scale>
        <p:origin x="120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fr-FR" smtClean="0"/>
              <a:t>Modifiez le style du titre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4ABB926B-9ADF-4BD5-8281-92020A213C16}" type="datetimeFigureOut">
              <a:rPr lang="fr-FR" smtClean="0"/>
              <a:t>01/06/2020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8E7B00F-D870-4BAF-A011-1B51AA2FBD21}" type="slidenum">
              <a:rPr lang="fr-FR" smtClean="0"/>
              <a:t>‹N°›</a:t>
            </a:fld>
            <a:endParaRPr lang="fr-FR"/>
          </a:p>
        </p:txBody>
      </p:sp>
    </p:spTree>
    <p:extLst>
      <p:ext uri="{BB962C8B-B14F-4D97-AF65-F5344CB8AC3E}">
        <p14:creationId xmlns:p14="http://schemas.microsoft.com/office/powerpoint/2010/main" val="2231018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ABB926B-9ADF-4BD5-8281-92020A213C16}" type="datetimeFigureOut">
              <a:rPr lang="fr-FR" smtClean="0"/>
              <a:t>01/06/2020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8E7B00F-D870-4BAF-A011-1B51AA2FBD21}" type="slidenum">
              <a:rPr lang="fr-FR" smtClean="0"/>
              <a:t>‹N°›</a:t>
            </a:fld>
            <a:endParaRPr lang="fr-FR"/>
          </a:p>
        </p:txBody>
      </p:sp>
    </p:spTree>
    <p:extLst>
      <p:ext uri="{BB962C8B-B14F-4D97-AF65-F5344CB8AC3E}">
        <p14:creationId xmlns:p14="http://schemas.microsoft.com/office/powerpoint/2010/main" val="1744928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ABB926B-9ADF-4BD5-8281-92020A213C16}" type="datetimeFigureOut">
              <a:rPr lang="fr-FR" smtClean="0"/>
              <a:t>01/06/2020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8E7B00F-D870-4BAF-A011-1B51AA2FBD21}" type="slidenum">
              <a:rPr lang="fr-FR" smtClean="0"/>
              <a:t>‹N°›</a:t>
            </a:fld>
            <a:endParaRPr lang="fr-FR"/>
          </a:p>
        </p:txBody>
      </p:sp>
    </p:spTree>
    <p:extLst>
      <p:ext uri="{BB962C8B-B14F-4D97-AF65-F5344CB8AC3E}">
        <p14:creationId xmlns:p14="http://schemas.microsoft.com/office/powerpoint/2010/main" val="2360243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ABB926B-9ADF-4BD5-8281-92020A213C16}" type="datetimeFigureOut">
              <a:rPr lang="fr-FR" smtClean="0"/>
              <a:t>01/06/2020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8E7B00F-D870-4BAF-A011-1B51AA2FBD21}" type="slidenum">
              <a:rPr lang="fr-FR" smtClean="0"/>
              <a:t>‹N°›</a:t>
            </a:fld>
            <a:endParaRPr lang="fr-FR"/>
          </a:p>
        </p:txBody>
      </p:sp>
    </p:spTree>
    <p:extLst>
      <p:ext uri="{BB962C8B-B14F-4D97-AF65-F5344CB8AC3E}">
        <p14:creationId xmlns:p14="http://schemas.microsoft.com/office/powerpoint/2010/main" val="1877916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fr-FR" smtClean="0"/>
              <a:t>Modifiez le style du titre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ABB926B-9ADF-4BD5-8281-92020A213C16}" type="datetimeFigureOut">
              <a:rPr lang="fr-FR" smtClean="0"/>
              <a:t>01/06/2020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8E7B00F-D870-4BAF-A011-1B51AA2FBD21}" type="slidenum">
              <a:rPr lang="fr-FR" smtClean="0"/>
              <a:t>‹N°›</a:t>
            </a:fld>
            <a:endParaRPr lang="fr-FR"/>
          </a:p>
        </p:txBody>
      </p:sp>
    </p:spTree>
    <p:extLst>
      <p:ext uri="{BB962C8B-B14F-4D97-AF65-F5344CB8AC3E}">
        <p14:creationId xmlns:p14="http://schemas.microsoft.com/office/powerpoint/2010/main" val="1353353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ABB926B-9ADF-4BD5-8281-92020A213C16}" type="datetimeFigureOut">
              <a:rPr lang="fr-FR" smtClean="0"/>
              <a:t>01/06/2020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8E7B00F-D870-4BAF-A011-1B51AA2FBD21}" type="slidenum">
              <a:rPr lang="fr-FR" smtClean="0"/>
              <a:t>‹N°›</a:t>
            </a:fld>
            <a:endParaRPr lang="fr-FR"/>
          </a:p>
        </p:txBody>
      </p:sp>
    </p:spTree>
    <p:extLst>
      <p:ext uri="{BB962C8B-B14F-4D97-AF65-F5344CB8AC3E}">
        <p14:creationId xmlns:p14="http://schemas.microsoft.com/office/powerpoint/2010/main" val="160422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4" name="Content Placeholder 3"/>
          <p:cNvSpPr>
            <a:spLocks noGrp="1"/>
          </p:cNvSpPr>
          <p:nvPr>
            <p:ph sz="half" idx="2"/>
          </p:nvPr>
        </p:nvSpPr>
        <p:spPr>
          <a:xfrm>
            <a:off x="472381" y="4453467"/>
            <a:ext cx="2901255" cy="655037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6" name="Content Placeholder 5"/>
          <p:cNvSpPr>
            <a:spLocks noGrp="1"/>
          </p:cNvSpPr>
          <p:nvPr>
            <p:ph sz="quarter" idx="4"/>
          </p:nvPr>
        </p:nvSpPr>
        <p:spPr>
          <a:xfrm>
            <a:off x="3471863" y="4453467"/>
            <a:ext cx="2915543" cy="655037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ABB926B-9ADF-4BD5-8281-92020A213C16}" type="datetimeFigureOut">
              <a:rPr lang="fr-FR" smtClean="0"/>
              <a:t>01/06/2020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8E7B00F-D870-4BAF-A011-1B51AA2FBD21}" type="slidenum">
              <a:rPr lang="fr-FR" smtClean="0"/>
              <a:t>‹N°›</a:t>
            </a:fld>
            <a:endParaRPr lang="fr-FR"/>
          </a:p>
        </p:txBody>
      </p:sp>
    </p:spTree>
    <p:extLst>
      <p:ext uri="{BB962C8B-B14F-4D97-AF65-F5344CB8AC3E}">
        <p14:creationId xmlns:p14="http://schemas.microsoft.com/office/powerpoint/2010/main" val="4137225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ABB926B-9ADF-4BD5-8281-92020A213C16}" type="datetimeFigureOut">
              <a:rPr lang="fr-FR" smtClean="0"/>
              <a:t>01/06/2020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8E7B00F-D870-4BAF-A011-1B51AA2FBD21}" type="slidenum">
              <a:rPr lang="fr-FR" smtClean="0"/>
              <a:t>‹N°›</a:t>
            </a:fld>
            <a:endParaRPr lang="fr-FR"/>
          </a:p>
        </p:txBody>
      </p:sp>
    </p:spTree>
    <p:extLst>
      <p:ext uri="{BB962C8B-B14F-4D97-AF65-F5344CB8AC3E}">
        <p14:creationId xmlns:p14="http://schemas.microsoft.com/office/powerpoint/2010/main" val="3506741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BB926B-9ADF-4BD5-8281-92020A213C16}" type="datetimeFigureOut">
              <a:rPr lang="fr-FR" smtClean="0"/>
              <a:t>01/06/2020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8E7B00F-D870-4BAF-A011-1B51AA2FBD21}" type="slidenum">
              <a:rPr lang="fr-FR" smtClean="0"/>
              <a:t>‹N°›</a:t>
            </a:fld>
            <a:endParaRPr lang="fr-FR"/>
          </a:p>
        </p:txBody>
      </p:sp>
    </p:spTree>
    <p:extLst>
      <p:ext uri="{BB962C8B-B14F-4D97-AF65-F5344CB8AC3E}">
        <p14:creationId xmlns:p14="http://schemas.microsoft.com/office/powerpoint/2010/main" val="2963860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fr-FR" smtClean="0"/>
              <a:t>Modifiez le style du titre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ABB926B-9ADF-4BD5-8281-92020A213C16}" type="datetimeFigureOut">
              <a:rPr lang="fr-FR" smtClean="0"/>
              <a:t>01/06/2020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8E7B00F-D870-4BAF-A011-1B51AA2FBD21}" type="slidenum">
              <a:rPr lang="fr-FR" smtClean="0"/>
              <a:t>‹N°›</a:t>
            </a:fld>
            <a:endParaRPr lang="fr-FR"/>
          </a:p>
        </p:txBody>
      </p:sp>
    </p:spTree>
    <p:extLst>
      <p:ext uri="{BB962C8B-B14F-4D97-AF65-F5344CB8AC3E}">
        <p14:creationId xmlns:p14="http://schemas.microsoft.com/office/powerpoint/2010/main" val="831636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ABB926B-9ADF-4BD5-8281-92020A213C16}" type="datetimeFigureOut">
              <a:rPr lang="fr-FR" smtClean="0"/>
              <a:t>01/06/2020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8E7B00F-D870-4BAF-A011-1B51AA2FBD21}" type="slidenum">
              <a:rPr lang="fr-FR" smtClean="0"/>
              <a:t>‹N°›</a:t>
            </a:fld>
            <a:endParaRPr lang="fr-FR"/>
          </a:p>
        </p:txBody>
      </p:sp>
    </p:spTree>
    <p:extLst>
      <p:ext uri="{BB962C8B-B14F-4D97-AF65-F5344CB8AC3E}">
        <p14:creationId xmlns:p14="http://schemas.microsoft.com/office/powerpoint/2010/main" val="646111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4ABB926B-9ADF-4BD5-8281-92020A213C16}" type="datetimeFigureOut">
              <a:rPr lang="fr-FR" smtClean="0"/>
              <a:t>01/06/2020</a:t>
            </a:fld>
            <a:endParaRPr lang="fr-FR"/>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38E7B00F-D870-4BAF-A011-1B51AA2FBD21}" type="slidenum">
              <a:rPr lang="fr-FR" smtClean="0"/>
              <a:t>‹N°›</a:t>
            </a:fld>
            <a:endParaRPr lang="fr-FR"/>
          </a:p>
        </p:txBody>
      </p:sp>
    </p:spTree>
    <p:extLst>
      <p:ext uri="{BB962C8B-B14F-4D97-AF65-F5344CB8AC3E}">
        <p14:creationId xmlns:p14="http://schemas.microsoft.com/office/powerpoint/2010/main" val="2063083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mr.gov.ma/"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Image 2" descr="Logo-CM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15" y="87462"/>
            <a:ext cx="1438275"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555170" y="2381171"/>
            <a:ext cx="5701173" cy="9225090"/>
          </a:xfrm>
          <a:prstGeom prst="rect">
            <a:avLst/>
          </a:prstGeom>
        </p:spPr>
        <p:txBody>
          <a:bodyPr wrap="square">
            <a:spAutoFit/>
          </a:bodyPr>
          <a:lstStyle/>
          <a:p>
            <a:pPr algn="ctr">
              <a:lnSpc>
                <a:spcPct val="107000"/>
              </a:lnSpc>
              <a:spcAft>
                <a:spcPts val="800"/>
              </a:spcAft>
            </a:pPr>
            <a:r>
              <a:rPr lang="fr-FR" sz="1600" b="1" dirty="0">
                <a:solidFill>
                  <a:schemeClr val="accent1"/>
                </a:solidFill>
                <a:latin typeface="Arial" panose="020B0604020202020204" pitchFamily="34" charset="0"/>
                <a:ea typeface="Times New Roman" panose="02020603050405020304" pitchFamily="18" charset="0"/>
                <a:cs typeface="Arial" panose="020B0604020202020204" pitchFamily="34" charset="0"/>
              </a:rPr>
              <a:t>La Caisse Marocaine des </a:t>
            </a:r>
            <a:r>
              <a:rPr lang="fr-FR" sz="1600" b="1"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Retraites</a:t>
            </a:r>
          </a:p>
          <a:p>
            <a:pPr algn="ctr">
              <a:lnSpc>
                <a:spcPct val="107000"/>
              </a:lnSpc>
              <a:spcAft>
                <a:spcPts val="800"/>
              </a:spcAft>
            </a:pPr>
            <a:r>
              <a:rPr lang="fr-FR" sz="1600" b="1"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lance </a:t>
            </a:r>
            <a:r>
              <a:rPr lang="fr-FR" sz="1600" b="1" dirty="0">
                <a:solidFill>
                  <a:schemeClr val="accent1"/>
                </a:solidFill>
                <a:latin typeface="Arial" panose="020B0604020202020204" pitchFamily="34" charset="0"/>
                <a:ea typeface="Times New Roman" panose="02020603050405020304" pitchFamily="18" charset="0"/>
                <a:cs typeface="Arial" panose="020B0604020202020204" pitchFamily="34" charset="0"/>
              </a:rPr>
              <a:t>le service </a:t>
            </a:r>
            <a:r>
              <a:rPr lang="fr-FR" sz="1600" b="1"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d’accueil à distance</a:t>
            </a:r>
            <a:endParaRPr lang="ar-MA" sz="1600" b="1"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endParaRPr>
          </a:p>
          <a:p>
            <a:pPr algn="ctr">
              <a:lnSpc>
                <a:spcPct val="107000"/>
              </a:lnSpc>
              <a:spcAft>
                <a:spcPts val="800"/>
              </a:spcAft>
            </a:pPr>
            <a:r>
              <a:rPr lang="fr-FR" sz="1600" b="1"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 Télé accueil »</a:t>
            </a:r>
            <a:endParaRPr lang="fr-FR" sz="1600" b="1" dirty="0">
              <a:solidFill>
                <a:schemeClr val="accent1"/>
              </a:solidFill>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endParaRPr lang="fr-FR" sz="1100" dirty="0">
              <a:latin typeface="Calibri" panose="020F0502020204030204" pitchFamily="34" charset="0"/>
              <a:ea typeface="Calibri" panose="020F0502020204030204" pitchFamily="34" charset="0"/>
              <a:cs typeface="Arial" panose="020B0604020202020204" pitchFamily="34" charset="0"/>
            </a:endParaRPr>
          </a:p>
          <a:p>
            <a:pPr marL="80963" algn="just">
              <a:lnSpc>
                <a:spcPct val="150000"/>
              </a:lnSpc>
            </a:pPr>
            <a:r>
              <a:rPr lang="fr-FR" sz="1400" dirty="0">
                <a:latin typeface="Times New Roman" panose="02020603050405020304" pitchFamily="18" charset="0"/>
                <a:ea typeface="Times New Roman" panose="02020603050405020304" pitchFamily="18" charset="0"/>
              </a:rPr>
              <a:t>Dans le cadre de leur partenariat, la Caisse Marocaine des Retraites (CMR) et l’Agence de Développement Digital (ADD) conjuguent leurs efforts et lancent un service d’accueil à </a:t>
            </a:r>
            <a:r>
              <a:rPr lang="fr-FR" sz="1400">
                <a:latin typeface="Times New Roman" panose="02020603050405020304" pitchFamily="18" charset="0"/>
                <a:ea typeface="Times New Roman" panose="02020603050405020304" pitchFamily="18" charset="0"/>
              </a:rPr>
              <a:t>distance</a:t>
            </a:r>
            <a:r>
              <a:rPr lang="fr-FR" sz="1400" smtClean="0">
                <a:latin typeface="Times New Roman" panose="02020603050405020304" pitchFamily="18" charset="0"/>
                <a:ea typeface="Times New Roman" panose="02020603050405020304" pitchFamily="18" charset="0"/>
              </a:rPr>
              <a:t>, </a:t>
            </a:r>
            <a:r>
              <a:rPr lang="fr-FR" sz="1400" dirty="0">
                <a:latin typeface="Times New Roman" panose="02020603050405020304" pitchFamily="18" charset="0"/>
                <a:ea typeface="Times New Roman" panose="02020603050405020304" pitchFamily="18" charset="0"/>
              </a:rPr>
              <a:t>« Télé accueil », au profit des affiliés de la Caisse. Cette initiative vient renforcer les moyens de communication mis en place, en particulier dans le contexte actuel de l’état d’urgence sanitaire.</a:t>
            </a:r>
          </a:p>
          <a:p>
            <a:pPr marL="80963" algn="just">
              <a:lnSpc>
                <a:spcPct val="150000"/>
              </a:lnSpc>
              <a:spcBef>
                <a:spcPts val="1000"/>
              </a:spcBef>
            </a:pPr>
            <a:r>
              <a:rPr lang="fr-FR" sz="1400" dirty="0">
                <a:latin typeface="Times New Roman" panose="02020603050405020304" pitchFamily="18" charset="0"/>
                <a:ea typeface="Times New Roman" panose="02020603050405020304" pitchFamily="18" charset="0"/>
              </a:rPr>
              <a:t>Ledit service, développé par l’ADD, est accessible à partir du portail : </a:t>
            </a:r>
            <a:r>
              <a:rPr lang="fr-FR" sz="1400" dirty="0">
                <a:latin typeface="Times New Roman" panose="02020603050405020304" pitchFamily="18" charset="0"/>
                <a:ea typeface="Times New Roman" panose="02020603050405020304" pitchFamily="18" charset="0"/>
                <a:hlinkClick r:id="rId3"/>
              </a:rPr>
              <a:t>www.cmr.gov.ma</a:t>
            </a:r>
            <a:r>
              <a:rPr lang="fr-MA" sz="1400" dirty="0" smtClean="0">
                <a:latin typeface="Times New Roman" panose="02020603050405020304" pitchFamily="18" charset="0"/>
                <a:ea typeface="Times New Roman" panose="02020603050405020304" pitchFamily="18" charset="0"/>
              </a:rPr>
              <a:t> </a:t>
            </a:r>
            <a:r>
              <a:rPr lang="fr-MA" sz="1400" dirty="0">
                <a:latin typeface="Times New Roman" panose="02020603050405020304" pitchFamily="18" charset="0"/>
                <a:ea typeface="Times New Roman" panose="02020603050405020304" pitchFamily="18" charset="0"/>
              </a:rPr>
              <a:t>(service prise de RDV)</a:t>
            </a:r>
            <a:r>
              <a:rPr lang="fr-FR" sz="1400" dirty="0">
                <a:latin typeface="Times New Roman" panose="02020603050405020304" pitchFamily="18" charset="0"/>
                <a:ea typeface="Times New Roman" panose="02020603050405020304" pitchFamily="18" charset="0"/>
              </a:rPr>
              <a:t>. Il permet à l’usager de prendre un rendez-vous pour un accueil par visioconférence avec un chargé d’information et de conseil de la CMR en vue de :</a:t>
            </a:r>
          </a:p>
          <a:p>
            <a:pPr marL="366713" lvl="0" indent="-285750" algn="just">
              <a:lnSpc>
                <a:spcPct val="150000"/>
              </a:lnSpc>
              <a:spcBef>
                <a:spcPts val="1000"/>
              </a:spcBef>
              <a:buFont typeface="Arial" panose="020B0604020202020204" pitchFamily="34" charset="0"/>
              <a:buChar char="•"/>
            </a:pPr>
            <a:r>
              <a:rPr lang="fr-FR" sz="1400" dirty="0">
                <a:latin typeface="Times New Roman" panose="02020603050405020304" pitchFamily="18" charset="0"/>
                <a:ea typeface="Times New Roman" panose="02020603050405020304" pitchFamily="18" charset="0"/>
              </a:rPr>
              <a:t>Répondre aux questions des nouveaux retraités souhaitant vérifier leur carrière, simuler leur pension, et s’informer sur leurs droits et obligations ;</a:t>
            </a:r>
          </a:p>
          <a:p>
            <a:pPr marL="366713" lvl="0" indent="-285750" algn="just">
              <a:lnSpc>
                <a:spcPct val="150000"/>
              </a:lnSpc>
              <a:spcBef>
                <a:spcPts val="1000"/>
              </a:spcBef>
              <a:buFont typeface="Arial" panose="020B0604020202020204" pitchFamily="34" charset="0"/>
              <a:buChar char="•"/>
            </a:pPr>
            <a:r>
              <a:rPr lang="fr-FR" sz="1400" dirty="0">
                <a:latin typeface="Times New Roman" panose="02020603050405020304" pitchFamily="18" charset="0"/>
                <a:ea typeface="Times New Roman" panose="02020603050405020304" pitchFamily="18" charset="0"/>
              </a:rPr>
              <a:t>Informer les veuves et ayants causes de leur droits et obligations, des démarches à accomplir et vérifier la conformité et l’exhaustivité des pièces fournies avant dépôt des dossiers ;</a:t>
            </a:r>
          </a:p>
          <a:p>
            <a:pPr marL="366713" lvl="0" indent="-285750" algn="just">
              <a:lnSpc>
                <a:spcPct val="150000"/>
              </a:lnSpc>
              <a:spcBef>
                <a:spcPts val="1000"/>
              </a:spcBef>
              <a:buFont typeface="Arial" panose="020B0604020202020204" pitchFamily="34" charset="0"/>
              <a:buChar char="•"/>
            </a:pPr>
            <a:r>
              <a:rPr lang="fr-FR" sz="1400" dirty="0">
                <a:latin typeface="Times New Roman" panose="02020603050405020304" pitchFamily="18" charset="0"/>
                <a:ea typeface="Times New Roman" panose="02020603050405020304" pitchFamily="18" charset="0"/>
              </a:rPr>
              <a:t>Satisfaire aux demandes de remise en paiement des pensions suspendues suite aux opérations de contrôle (contrôle de vie, de non remariage  de scolarité…).</a:t>
            </a:r>
          </a:p>
          <a:p>
            <a:pPr marL="80963" algn="just">
              <a:lnSpc>
                <a:spcPct val="150000"/>
              </a:lnSpc>
              <a:spcBef>
                <a:spcPts val="1000"/>
              </a:spcBef>
            </a:pPr>
            <a:r>
              <a:rPr lang="fr-FR" sz="1400" dirty="0">
                <a:latin typeface="Times New Roman" panose="02020603050405020304" pitchFamily="18" charset="0"/>
                <a:ea typeface="Times New Roman" panose="02020603050405020304" pitchFamily="18" charset="0"/>
              </a:rPr>
              <a:t>Cette collaboration entre l’ADD et la CMR contribuera à fournir un service public de qualité et à conforter le climat de confiance et de transparence avec l’ensemble des usagers</a:t>
            </a:r>
            <a:r>
              <a:rPr lang="fr-FR" sz="1400" dirty="0" smtClean="0">
                <a:latin typeface="Times New Roman" panose="02020603050405020304" pitchFamily="18" charset="0"/>
                <a:ea typeface="Times New Roman" panose="02020603050405020304" pitchFamily="18" charset="0"/>
              </a:rPr>
              <a:t>.</a:t>
            </a:r>
            <a:endParaRPr lang="fr-FR" sz="1400" dirty="0">
              <a:latin typeface="Times New Roman" panose="02020603050405020304" pitchFamily="18" charset="0"/>
              <a:ea typeface="Times New Roman" panose="02020603050405020304" pitchFamily="18" charset="0"/>
            </a:endParaRPr>
          </a:p>
        </p:txBody>
      </p:sp>
      <p:pic>
        <p:nvPicPr>
          <p:cNvPr id="1027" name="Imag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 y="1427356"/>
            <a:ext cx="6858001" cy="52819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pic>
        <p:nvPicPr>
          <p:cNvPr id="7" name="Imag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11842087"/>
            <a:ext cx="6858000" cy="34991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pic>
        <p:nvPicPr>
          <p:cNvPr id="8" name="Imag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4967686" y="6923234"/>
            <a:ext cx="10236451" cy="30108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pic>
        <p:nvPicPr>
          <p:cNvPr id="10" name="Imag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1768961" y="6753048"/>
            <a:ext cx="9886537" cy="29154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2185639" y="1506787"/>
            <a:ext cx="3066585" cy="369332"/>
          </a:xfrm>
          <a:prstGeom prst="rect">
            <a:avLst/>
          </a:prstGeom>
          <a:noFill/>
        </p:spPr>
        <p:txBody>
          <a:bodyPr wrap="square" rtlCol="0">
            <a:spAutoFit/>
          </a:bodyPr>
          <a:lstStyle/>
          <a:p>
            <a:r>
              <a:rPr lang="fr-FR" b="1" dirty="0" smtClean="0">
                <a:solidFill>
                  <a:schemeClr val="bg1"/>
                </a:solidFill>
              </a:rPr>
              <a:t>Communiqué de presse </a:t>
            </a:r>
            <a:endParaRPr lang="fr-FR" b="1" dirty="0">
              <a:solidFill>
                <a:schemeClr val="bg1"/>
              </a:solidFill>
            </a:endParaRPr>
          </a:p>
        </p:txBody>
      </p:sp>
      <p:pic>
        <p:nvPicPr>
          <p:cNvPr id="9" name="Image 8"/>
          <p:cNvPicPr/>
          <p:nvPr/>
        </p:nvPicPr>
        <p:blipFill>
          <a:blip r:embed="rId5" cstate="print">
            <a:extLst>
              <a:ext uri="{28A0092B-C50C-407E-A947-70E740481C1C}">
                <a14:useLocalDpi xmlns:a14="http://schemas.microsoft.com/office/drawing/2010/main" val="0"/>
              </a:ext>
            </a:extLst>
          </a:blip>
          <a:stretch>
            <a:fillRect/>
          </a:stretch>
        </p:blipFill>
        <p:spPr bwMode="auto">
          <a:xfrm>
            <a:off x="5155489" y="455000"/>
            <a:ext cx="1410970" cy="546735"/>
          </a:xfrm>
          <a:prstGeom prst="rect">
            <a:avLst/>
          </a:prstGeom>
          <a:noFill/>
          <a:ln>
            <a:noFill/>
          </a:ln>
        </p:spPr>
      </p:pic>
    </p:spTree>
    <p:extLst>
      <p:ext uri="{BB962C8B-B14F-4D97-AF65-F5344CB8AC3E}">
        <p14:creationId xmlns:p14="http://schemas.microsoft.com/office/powerpoint/2010/main" val="250154372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1284</TotalTime>
  <Words>15</Words>
  <Application>Microsoft Office PowerPoint</Application>
  <PresentationFormat>Grand écran</PresentationFormat>
  <Paragraphs>11</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Times New Roman</vt:lpstr>
      <vt:lpstr>Thème Office</vt:lpstr>
      <vt:lpstr>Présentation PowerPoint</vt:lpstr>
    </vt:vector>
  </TitlesOfParts>
  <Company>Caisse Marocaine de retraite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AKARIOU Nassima</dc:creator>
  <cp:lastModifiedBy>AJIJTI Hanane</cp:lastModifiedBy>
  <cp:revision>12</cp:revision>
  <dcterms:created xsi:type="dcterms:W3CDTF">2020-03-19T09:09:55Z</dcterms:created>
  <dcterms:modified xsi:type="dcterms:W3CDTF">2020-06-01T12:17:23Z</dcterms:modified>
</cp:coreProperties>
</file>